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notesMasterIdLst>
    <p:notesMasterId r:id="rId10"/>
  </p:notesMasterIdLst>
  <p:sldIdLst>
    <p:sldId id="256" r:id="rId3"/>
    <p:sldId id="258" r:id="rId4"/>
    <p:sldId id="259" r:id="rId5"/>
    <p:sldId id="261" r:id="rId6"/>
    <p:sldId id="262" r:id="rId7"/>
    <p:sldId id="263" r:id="rId8"/>
    <p:sldId id="25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07/7/12/main" val="0"/>
    </p:ext>
    <p:ext uri="{D31A062A-798A-4329-ABDD-BBA856620510}">
      <p14:defaultImageDpi xmlns:p14="http://schemas.microsoft.com/office/powerpoint/2007/7/12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145CF-4AE0-4AC7-B7C4-ED2F4D5F7CDC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BFDC1-46A2-49B0-9DB4-9BD727177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07/7/12/main" val="1958327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07/7/7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8/6/2009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8/6/2009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8/6/2009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8/6/2009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07/7/7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8/6/2009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8/6/2009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8/6/2009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8/6/2009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8/6/2009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8/6/2009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xmlns:mc="http://schemas.openxmlformats.org/markup-compatibility/2006" xmlns:a14="http://schemas.microsoft.com/office/drawing/2007/7/7/main" val="FFFFFF" mc:Ignorable=""/>
          </a:solidFill>
          <a:ln w="3175" cap="rnd" cmpd="sng" algn="ctr">
            <a:solidFill>
              <a:srgbClr xmlns:mc="http://schemas.openxmlformats.org/markup-compatibility/2006" xmlns:a14="http://schemas.microsoft.com/office/drawing/2007/7/7/main" val="C0C0C0" mc:Ignorable=""/>
            </a:solidFill>
            <a:prstDash val="solid"/>
          </a:ln>
          <a:effectLst>
            <a:outerShdw blurRad="63500" dist="38500" dir="7500000" sx="98500" sy="100080" kx="100000" algn="tl" rotWithShape="0">
              <a:srgbClr xmlns:mc="http://schemas.openxmlformats.org/markup-compatibility/2006" xmlns:a14="http://schemas.microsoft.com/office/drawing/2007/7/7/main" val="000000" mc:Ignorable="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xmlns:mc="http://schemas.openxmlformats.org/markup-compatibility/2006" xmlns:a14="http://schemas.microsoft.com/office/drawing/2007/7/7/main" val="FFFFFF" mc:Ignorable=""/>
          </a:solidFill>
          <a:ln w="12700" cap="flat" cmpd="sng" algn="ctr">
            <a:solidFill>
              <a:srgbClr xmlns:mc="http://schemas.openxmlformats.org/markup-compatibility/2006" xmlns:a14="http://schemas.microsoft.com/office/drawing/2007/7/7/main" val="FFFFFF" mc:Ignorable=""/>
            </a:solidFill>
            <a:prstDash val="solid"/>
            <a:bevel/>
          </a:ln>
          <a:effectLst>
            <a:outerShdw blurRad="19685" dist="6350" dir="12900000" algn="tl" rotWithShape="0">
              <a:srgbClr xmlns:mc="http://schemas.openxmlformats.org/markup-compatibility/2006" xmlns:a14="http://schemas.microsoft.com/office/drawing/2007/7/7/main" val="000000" mc:Ignorable="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8/6/2009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xmlns:mc="http://schemas.openxmlformats.org/markup-compatibility/2006" xmlns:a14="http://schemas.microsoft.com/office/drawing/2007/7/7/main" val="C0C0C0" mc:Ignorable="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3F6108-A5A2-468F-A852-BCF7148FB725}" type="datetimeFigureOut">
              <a:rPr lang="en-US" smtClean="0"/>
              <a:pPr/>
              <a:t>8/6/2009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cherry@awarenesstech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Storage for the DBA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02926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Architect</a:t>
            </a:r>
          </a:p>
          <a:p>
            <a:r>
              <a:rPr lang="en-US" dirty="0" smtClean="0"/>
              <a:t>Awareness Technologies</a:t>
            </a:r>
          </a:p>
          <a:p>
            <a:r>
              <a:rPr lang="en-US" dirty="0" smtClean="0">
                <a:hlinkClick r:id="rId3"/>
              </a:rPr>
              <a:t>dcherry@awarenesstech.com</a:t>
            </a:r>
            <a:endParaRPr lang="en-US" dirty="0" smtClean="0"/>
          </a:p>
          <a:p>
            <a:r>
              <a:rPr lang="en-US" dirty="0" smtClean="0"/>
              <a:t>Microsoft MVP – SQL Server</a:t>
            </a:r>
            <a:endParaRPr lang="en-US" dirty="0" smtClean="0"/>
          </a:p>
          <a:p>
            <a:r>
              <a:rPr lang="en-US" dirty="0" smtClean="0"/>
              <a:t>Quest Software SQL Server MVP</a:t>
            </a:r>
          </a:p>
          <a:p>
            <a:r>
              <a:rPr lang="en-US" dirty="0" smtClean="0"/>
              <a:t>MCSA,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LUN = Logical Unit Number</a:t>
            </a:r>
          </a:p>
          <a:p>
            <a:r>
              <a:rPr lang="en-US" dirty="0" smtClean="0"/>
              <a:t>Host = The Server or Servers a LUN is presented to</a:t>
            </a:r>
          </a:p>
          <a:p>
            <a:r>
              <a:rPr lang="en-US" dirty="0" smtClean="0"/>
              <a:t>SAN = Storage Area Network</a:t>
            </a:r>
          </a:p>
          <a:p>
            <a:r>
              <a:rPr lang="en-US" dirty="0" smtClean="0"/>
              <a:t>Fabric = Fibre network which makes up the SAN</a:t>
            </a:r>
          </a:p>
          <a:p>
            <a:r>
              <a:rPr lang="en-US" dirty="0" smtClean="0"/>
              <a:t>Disk = How the OS sees a LUN when presented</a:t>
            </a:r>
          </a:p>
          <a:p>
            <a:r>
              <a:rPr lang="en-US" dirty="0" smtClean="0"/>
              <a:t>Spindle = Physical disks in the Storage Array</a:t>
            </a:r>
          </a:p>
          <a:p>
            <a:r>
              <a:rPr lang="en-US" dirty="0" err="1" smtClean="0"/>
              <a:t>IOps</a:t>
            </a:r>
            <a:r>
              <a:rPr lang="en-US" dirty="0" smtClean="0"/>
              <a:t>  = Reads and Writes per Second</a:t>
            </a:r>
          </a:p>
          <a:p>
            <a:r>
              <a:rPr lang="en-US" dirty="0" smtClean="0"/>
              <a:t>Sequential IO = Reads or writes which are sequential on the spindle</a:t>
            </a:r>
          </a:p>
          <a:p>
            <a:r>
              <a:rPr lang="en-US" dirty="0" smtClean="0"/>
              <a:t>Random IO = Reads or writes which are located at random positions on the spindle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OLTP databases make poor use of SAN read cache</a:t>
            </a:r>
          </a:p>
          <a:p>
            <a:r>
              <a:rPr lang="en-US" dirty="0" smtClean="0"/>
              <a:t>OLAP databases make good use of SAN read cache</a:t>
            </a:r>
          </a:p>
          <a:p>
            <a:r>
              <a:rPr lang="en-US" dirty="0" smtClean="0"/>
              <a:t>Try reducing read cache and increasing write cache</a:t>
            </a:r>
          </a:p>
          <a:p>
            <a:r>
              <a:rPr lang="en-US" dirty="0" smtClean="0"/>
              <a:t>OLTP databases with high buffer cache hit ratios may be able to have the read cache disabled</a:t>
            </a:r>
          </a:p>
          <a:p>
            <a:r>
              <a:rPr lang="en-US" dirty="0" smtClean="0"/>
              <a:t>There is no one correct setup.  Every system is different.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229600" cy="1162050"/>
          </a:xfrm>
        </p:spPr>
        <p:txBody>
          <a:bodyPr/>
          <a:lstStyle/>
          <a:p>
            <a:r>
              <a:rPr lang="en-US" sz="5000" dirty="0" smtClean="0"/>
              <a:t>Disk Alignment</a:t>
            </a:r>
            <a:endParaRPr lang="en-US" sz="5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505200" cy="4572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Can improve SQL disk performance up to 100%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(64 1k blocks/64k IO)=100% of IO is impacted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Windows 2000 – </a:t>
            </a:r>
            <a:r>
              <a:rPr lang="en-US" sz="2000" dirty="0" err="1" smtClean="0"/>
              <a:t>Diskpar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Windows 2003+ - </a:t>
            </a:r>
            <a:r>
              <a:rPr lang="en-US" sz="2000" dirty="0" err="1" smtClean="0"/>
              <a:t>Diskpart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Windows 2008 - Automatic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Must be done before data is put on the disk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267200" y="2895600"/>
            <a:ext cx="4419600" cy="3352800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28A0092B-C50C-407e-A947-70E740481C1C">
                <a14:useLocalDpi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048000"/>
            <a:ext cx="4324350" cy="29908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Fibre Channel over SCSI</a:t>
            </a:r>
          </a:p>
          <a:p>
            <a:r>
              <a:rPr lang="en-US" dirty="0" smtClean="0"/>
              <a:t>SCSI over SATA</a:t>
            </a:r>
          </a:p>
          <a:p>
            <a:r>
              <a:rPr lang="en-US" dirty="0" smtClean="0"/>
              <a:t>RAID 1, 0+1, 10 for Transaction Logs</a:t>
            </a:r>
          </a:p>
          <a:p>
            <a:r>
              <a:rPr lang="en-US" dirty="0" smtClean="0"/>
              <a:t>RAID 1, 0+1, 10 for TempDB</a:t>
            </a:r>
          </a:p>
          <a:p>
            <a:r>
              <a:rPr lang="en-US" dirty="0" smtClean="0"/>
              <a:t>RAID 5, 6 or 10 for data files</a:t>
            </a:r>
          </a:p>
          <a:p>
            <a:r>
              <a:rPr lang="en-US" dirty="0" smtClean="0"/>
              <a:t>Tiered Storage</a:t>
            </a:r>
          </a:p>
          <a:p>
            <a:r>
              <a:rPr lang="en-US" dirty="0" smtClean="0"/>
              <a:t>(Pretty picture on the next slide)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07/7/12/main" val="1719523012"/>
              </p:ext>
            </p:extLst>
          </p:nvPr>
        </p:nvGraphicFramePr>
        <p:xfrm>
          <a:off x="762000" y="-2193709"/>
          <a:ext cx="7343696" cy="92803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Visio" r:id="rId4" imgW="7464093" imgH="9430966" progId="Visio.Drawing.11">
                  <p:embed/>
                </p:oleObj>
              </mc:Choice>
              <mc:Fallback>
                <p:oleObj name="Visio" r:id="rId4" imgW="7464093" imgH="9430966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7343696" cy="92803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191064"/>
          </a:xfrm>
        </p:spPr>
        <p:txBody>
          <a:bodyPr/>
          <a:lstStyle/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http://</a:t>
            </a:r>
            <a:r>
              <a:rPr lang="en-US" dirty="0" smtClean="0"/>
              <a:t>itke.techtarget.com/sql-server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07/7/7/main" val="04617B" mc:Ignorable=""/>
      </a:dk2>
      <a:lt2>
        <a:srgbClr xmlns:mc="http://schemas.openxmlformats.org/markup-compatibility/2006" xmlns:a14="http://schemas.microsoft.com/office/drawing/2007/7/7/main" val="DBF5F9" mc:Ignorable=""/>
      </a:lt2>
      <a:accent1>
        <a:srgbClr xmlns:mc="http://schemas.openxmlformats.org/markup-compatibility/2006" xmlns:a14="http://schemas.microsoft.com/office/drawing/2007/7/7/main" val="0F6FC6" mc:Ignorable=""/>
      </a:accent1>
      <a:accent2>
        <a:srgbClr xmlns:mc="http://schemas.openxmlformats.org/markup-compatibility/2006" xmlns:a14="http://schemas.microsoft.com/office/drawing/2007/7/7/main" val="009DD9" mc:Ignorable=""/>
      </a:accent2>
      <a:accent3>
        <a:srgbClr xmlns:mc="http://schemas.openxmlformats.org/markup-compatibility/2006" xmlns:a14="http://schemas.microsoft.com/office/drawing/2007/7/7/main" val="0BD0D9" mc:Ignorable=""/>
      </a:accent3>
      <a:accent4>
        <a:srgbClr xmlns:mc="http://schemas.openxmlformats.org/markup-compatibility/2006" xmlns:a14="http://schemas.microsoft.com/office/drawing/2007/7/7/main" val="10CF9B" mc:Ignorable=""/>
      </a:accent4>
      <a:accent5>
        <a:srgbClr xmlns:mc="http://schemas.openxmlformats.org/markup-compatibility/2006" xmlns:a14="http://schemas.microsoft.com/office/drawing/2007/7/7/main" val="7CCA62" mc:Ignorable=""/>
      </a:accent5>
      <a:accent6>
        <a:srgbClr xmlns:mc="http://schemas.openxmlformats.org/markup-compatibility/2006" xmlns:a14="http://schemas.microsoft.com/office/drawing/2007/7/7/main" val="A5C249" mc:Ignorable=""/>
      </a:accent6>
      <a:hlink>
        <a:srgbClr xmlns:mc="http://schemas.openxmlformats.org/markup-compatibility/2006" xmlns:a14="http://schemas.microsoft.com/office/drawing/2007/7/7/main" val="E2D700" mc:Ignorable=""/>
      </a:hlink>
      <a:folHlink>
        <a:srgbClr xmlns:mc="http://schemas.openxmlformats.org/markup-compatibility/2006" xmlns:a14="http://schemas.microsoft.com/office/drawing/2007/7/7/main" val="85DFD0" mc:Ignorable="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07/7/7/main" val="1F497D" mc:Ignorable=""/>
      </a:dk2>
      <a:lt2>
        <a:srgbClr xmlns:mc="http://schemas.openxmlformats.org/markup-compatibility/2006" xmlns:a14="http://schemas.microsoft.com/office/drawing/2007/7/7/main" val="EEECE1" mc:Ignorable=""/>
      </a:lt2>
      <a:accent1>
        <a:srgbClr xmlns:mc="http://schemas.openxmlformats.org/markup-compatibility/2006" xmlns:a14="http://schemas.microsoft.com/office/drawing/2007/7/7/main" val="4F81BD" mc:Ignorable=""/>
      </a:accent1>
      <a:accent2>
        <a:srgbClr xmlns:mc="http://schemas.openxmlformats.org/markup-compatibility/2006" xmlns:a14="http://schemas.microsoft.com/office/drawing/2007/7/7/main" val="C0504D" mc:Ignorable=""/>
      </a:accent2>
      <a:accent3>
        <a:srgbClr xmlns:mc="http://schemas.openxmlformats.org/markup-compatibility/2006" xmlns:a14="http://schemas.microsoft.com/office/drawing/2007/7/7/main" val="9BBB59" mc:Ignorable=""/>
      </a:accent3>
      <a:accent4>
        <a:srgbClr xmlns:mc="http://schemas.openxmlformats.org/markup-compatibility/2006" xmlns:a14="http://schemas.microsoft.com/office/drawing/2007/7/7/main" val="8064A2" mc:Ignorable=""/>
      </a:accent4>
      <a:accent5>
        <a:srgbClr xmlns:mc="http://schemas.openxmlformats.org/markup-compatibility/2006" xmlns:a14="http://schemas.microsoft.com/office/drawing/2007/7/7/main" val="4BACC6" mc:Ignorable=""/>
      </a:accent5>
      <a:accent6>
        <a:srgbClr xmlns:mc="http://schemas.openxmlformats.org/markup-compatibility/2006" xmlns:a14="http://schemas.microsoft.com/office/drawing/2007/7/7/main" val="F79646" mc:Ignorable=""/>
      </a:accent6>
      <a:hlink>
        <a:srgbClr xmlns:mc="http://schemas.openxmlformats.org/markup-compatibility/2006" xmlns:a14="http://schemas.microsoft.com/office/drawing/2007/7/7/main" val="0000FF" mc:Ignorable=""/>
      </a:hlink>
      <a:folHlink>
        <a:srgbClr xmlns:mc="http://schemas.openxmlformats.org/markup-compatibility/2006" xmlns:a14="http://schemas.microsoft.com/office/drawing/2007/7/7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07/7/7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07/7/7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07/7/7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2008-06-24T02:04:25Z</outs:dateTime>
      <outs:isPinned>true</outs:isPinned>
    </outs:relatedDate>
    <outs:relatedDate>
      <outs:type>2</outs:type>
      <outs:displayName>Created</outs:displayName>
      <outs:dateTime>2008-06-14T00:25:59Z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Denny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Denny Cherry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B89C8166-8B9D-4B7A-9042-CC5E6CBDACA7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</TotalTime>
  <Words>276</Words>
  <Application>Microsoft Office PowerPoint</Application>
  <PresentationFormat>On-screen Show (4:3)</PresentationFormat>
  <Paragraphs>49</Paragraphs>
  <Slides>7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Flow</vt:lpstr>
      <vt:lpstr>Microsoft Office Visio Drawing</vt:lpstr>
      <vt:lpstr>Storage for the DBA</vt:lpstr>
      <vt:lpstr>Storage Terminology</vt:lpstr>
      <vt:lpstr>Cache Setup</vt:lpstr>
      <vt:lpstr>Disk Alignment</vt:lpstr>
      <vt:lpstr>Physical Storage</vt:lpstr>
      <vt:lpstr>PowerPoint Presentation</vt:lpstr>
      <vt:lpstr>Denny Cherry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Storage for the DBA</dc:title>
  <dc:creator>Denny</dc:creator>
  <cp:lastModifiedBy>Denny Cherry</cp:lastModifiedBy>
  <cp:revision>19</cp:revision>
  <dcterms:created xsi:type="dcterms:W3CDTF">2008-06-14T00:25:59Z</dcterms:created>
  <dcterms:modified xsi:type="dcterms:W3CDTF">2009-08-07T00:12:01Z</dcterms:modified>
</cp:coreProperties>
</file>